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omfortaa" pitchFamily="2" charset="0"/>
      <p:regular r:id="rId14"/>
      <p:bold r:id="rId15"/>
    </p:embeddedFont>
    <p:embeddedFont>
      <p:font typeface="Comic Sans MS" panose="030F0902030302020204" pitchFamily="66" charset="0"/>
      <p:regular r:id="rId16"/>
      <p:bold r:id="rId17"/>
    </p:embeddedFont>
    <p:embeddedFont>
      <p:font typeface="Lobster" pitchFamily="2" charset="77"/>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a2c44bb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a2c44bb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4a2c44bb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4a2c44bb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4a2c44b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4a2c44b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4a2c44bb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4a2c44bb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4a2c44bb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4a2c44b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4a2c44bb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4a2c44bb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4a2c44bb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4a2c44bb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4a2c44bb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4a2c44bb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4a2c44bb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4a2c44b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a2c44bb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a2c44bb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E5C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8VwJMw_fLv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64350" y="375050"/>
            <a:ext cx="5415300" cy="121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980000"/>
                </a:solidFill>
                <a:latin typeface="Lobster"/>
                <a:ea typeface="Lobster"/>
                <a:cs typeface="Lobster"/>
                <a:sym typeface="Lobster"/>
              </a:rPr>
              <a:t>Female Artist</a:t>
            </a:r>
            <a:endParaRPr sz="6000">
              <a:solidFill>
                <a:srgbClr val="980000"/>
              </a:solidFill>
              <a:latin typeface="Lobster"/>
              <a:ea typeface="Lobster"/>
              <a:cs typeface="Lobster"/>
              <a:sym typeface="Lobster"/>
            </a:endParaRPr>
          </a:p>
        </p:txBody>
      </p:sp>
      <p:sp>
        <p:nvSpPr>
          <p:cNvPr id="55" name="Google Shape;55;p13"/>
          <p:cNvSpPr txBox="1"/>
          <p:nvPr/>
        </p:nvSpPr>
        <p:spPr>
          <a:xfrm>
            <a:off x="3150450" y="2431900"/>
            <a:ext cx="2843100" cy="12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980000"/>
                </a:solidFill>
                <a:latin typeface="Lobster"/>
                <a:ea typeface="Lobster"/>
                <a:cs typeface="Lobster"/>
                <a:sym typeface="Lobster"/>
              </a:rPr>
              <a:t>Frida Kahlo</a:t>
            </a:r>
            <a:endParaRPr sz="3000">
              <a:solidFill>
                <a:srgbClr val="980000"/>
              </a:solidFill>
              <a:latin typeface="Lobster"/>
              <a:ea typeface="Lobster"/>
              <a:cs typeface="Lobster"/>
              <a:sym typeface="Lobster"/>
            </a:endParaRPr>
          </a:p>
          <a:p>
            <a:pPr marL="0" lvl="0" indent="0" algn="ctr" rtl="0">
              <a:spcBef>
                <a:spcPts val="0"/>
              </a:spcBef>
              <a:spcAft>
                <a:spcPts val="0"/>
              </a:spcAft>
              <a:buNone/>
            </a:pPr>
            <a:endParaRPr sz="3000">
              <a:solidFill>
                <a:srgbClr val="980000"/>
              </a:solidFill>
              <a:latin typeface="Lobster"/>
              <a:ea typeface="Lobster"/>
              <a:cs typeface="Lobster"/>
              <a:sym typeface="Lobster"/>
            </a:endParaRPr>
          </a:p>
          <a:p>
            <a:pPr marL="0" lvl="0" indent="0" algn="ctr" rtl="0">
              <a:spcBef>
                <a:spcPts val="0"/>
              </a:spcBef>
              <a:spcAft>
                <a:spcPts val="0"/>
              </a:spcAft>
              <a:buNone/>
            </a:pPr>
            <a:r>
              <a:rPr lang="en" sz="3000">
                <a:solidFill>
                  <a:srgbClr val="980000"/>
                </a:solidFill>
                <a:latin typeface="Lobster"/>
                <a:ea typeface="Lobster"/>
                <a:cs typeface="Lobster"/>
                <a:sym typeface="Lobster"/>
              </a:rPr>
              <a:t>Yayoi Kusama </a:t>
            </a:r>
            <a:endParaRPr sz="3000">
              <a:solidFill>
                <a:srgbClr val="980000"/>
              </a:solidFill>
              <a:latin typeface="Lobster"/>
              <a:ea typeface="Lobster"/>
              <a:cs typeface="Lobster"/>
              <a:sym typeface="Lobster"/>
            </a:endParaRPr>
          </a:p>
        </p:txBody>
      </p:sp>
      <p:pic>
        <p:nvPicPr>
          <p:cNvPr id="56" name="Google Shape;56;p13"/>
          <p:cNvPicPr preferRelativeResize="0"/>
          <p:nvPr/>
        </p:nvPicPr>
        <p:blipFill>
          <a:blip r:embed="rId3">
            <a:alphaModFix/>
          </a:blip>
          <a:stretch>
            <a:fillRect/>
          </a:stretch>
        </p:blipFill>
        <p:spPr>
          <a:xfrm>
            <a:off x="6453475" y="1804800"/>
            <a:ext cx="2012977" cy="2771774"/>
          </a:xfrm>
          <a:prstGeom prst="rect">
            <a:avLst/>
          </a:prstGeom>
          <a:noFill/>
          <a:ln>
            <a:noFill/>
          </a:ln>
        </p:spPr>
      </p:pic>
      <p:pic>
        <p:nvPicPr>
          <p:cNvPr id="57" name="Google Shape;57;p13"/>
          <p:cNvPicPr preferRelativeResize="0"/>
          <p:nvPr/>
        </p:nvPicPr>
        <p:blipFill>
          <a:blip r:embed="rId4">
            <a:alphaModFix/>
          </a:blip>
          <a:stretch>
            <a:fillRect/>
          </a:stretch>
        </p:blipFill>
        <p:spPr>
          <a:xfrm>
            <a:off x="541275" y="1838325"/>
            <a:ext cx="2264725" cy="2704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45"/>
        <p:cNvGrpSpPr/>
        <p:nvPr/>
      </p:nvGrpSpPr>
      <p:grpSpPr>
        <a:xfrm>
          <a:off x="0" y="0"/>
          <a:ext cx="0" cy="0"/>
          <a:chOff x="0" y="0"/>
          <a:chExt cx="0" cy="0"/>
        </a:xfrm>
      </p:grpSpPr>
      <p:sp>
        <p:nvSpPr>
          <p:cNvPr id="146" name="Google Shape;146;p22"/>
          <p:cNvSpPr/>
          <p:nvPr/>
        </p:nvSpPr>
        <p:spPr>
          <a:xfrm>
            <a:off x="721300" y="454975"/>
            <a:ext cx="909900" cy="898800"/>
          </a:xfrm>
          <a:prstGeom prst="flowChartConnector">
            <a:avLst/>
          </a:prstGeom>
          <a:solidFill>
            <a:srgbClr val="CC4125"/>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txBox="1">
            <a:spLocks noGrp="1"/>
          </p:cNvSpPr>
          <p:nvPr>
            <p:ph type="ctrTitle"/>
          </p:nvPr>
        </p:nvSpPr>
        <p:spPr>
          <a:xfrm>
            <a:off x="311700" y="344000"/>
            <a:ext cx="8520600" cy="84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FF"/>
                </a:solidFill>
                <a:latin typeface="Lobster"/>
                <a:ea typeface="Lobster"/>
                <a:cs typeface="Lobster"/>
                <a:sym typeface="Lobster"/>
              </a:rPr>
              <a:t>Major events in Yayoi Kusama’s life</a:t>
            </a:r>
            <a:endParaRPr sz="3600">
              <a:solidFill>
                <a:srgbClr val="0000FF"/>
              </a:solidFill>
              <a:latin typeface="Lobster"/>
              <a:ea typeface="Lobster"/>
              <a:cs typeface="Lobster"/>
              <a:sym typeface="Lobster"/>
            </a:endParaRPr>
          </a:p>
        </p:txBody>
      </p:sp>
      <p:sp>
        <p:nvSpPr>
          <p:cNvPr id="148" name="Google Shape;148;p22"/>
          <p:cNvSpPr txBox="1">
            <a:spLocks noGrp="1"/>
          </p:cNvSpPr>
          <p:nvPr>
            <p:ph type="subTitle" idx="1"/>
          </p:nvPr>
        </p:nvSpPr>
        <p:spPr>
          <a:xfrm>
            <a:off x="311700" y="1353850"/>
            <a:ext cx="8520600" cy="2272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4C1130"/>
              </a:buClr>
              <a:buSzPts val="1400"/>
              <a:buChar char="●"/>
            </a:pPr>
            <a:r>
              <a:rPr lang="en" sz="1400" b="1">
                <a:solidFill>
                  <a:srgbClr val="4C1130"/>
                </a:solidFill>
                <a:latin typeface="Comfortaa"/>
                <a:ea typeface="Comfortaa"/>
                <a:cs typeface="Comfortaa"/>
                <a:sym typeface="Comfortaa"/>
              </a:rPr>
              <a:t>During Japan's pacific war she did some farm work, and at the age of 15 she labor in a textile factory that made uniforms and parachutes. </a:t>
            </a:r>
            <a:endParaRPr sz="1400" b="1">
              <a:solidFill>
                <a:srgbClr val="4C1130"/>
              </a:solidFill>
              <a:latin typeface="Comfortaa"/>
              <a:ea typeface="Comfortaa"/>
              <a:cs typeface="Comfortaa"/>
              <a:sym typeface="Comfortaa"/>
            </a:endParaRPr>
          </a:p>
          <a:p>
            <a:pPr marL="914400" lvl="0" indent="0" algn="l" rtl="0">
              <a:spcBef>
                <a:spcPts val="0"/>
              </a:spcBef>
              <a:spcAft>
                <a:spcPts val="0"/>
              </a:spcAft>
              <a:buNone/>
            </a:pPr>
            <a:endParaRPr sz="1400" b="1">
              <a:solidFill>
                <a:srgbClr val="4C1130"/>
              </a:solidFill>
              <a:latin typeface="Comfortaa"/>
              <a:ea typeface="Comfortaa"/>
              <a:cs typeface="Comfortaa"/>
              <a:sym typeface="Comfortaa"/>
            </a:endParaRPr>
          </a:p>
          <a:p>
            <a:pPr marL="457200" lvl="0" indent="-317500" algn="l" rtl="0">
              <a:spcBef>
                <a:spcPts val="0"/>
              </a:spcBef>
              <a:spcAft>
                <a:spcPts val="0"/>
              </a:spcAft>
              <a:buClr>
                <a:srgbClr val="4C1130"/>
              </a:buClr>
              <a:buSzPts val="1400"/>
              <a:buFont typeface="Comfortaa"/>
              <a:buChar char="●"/>
            </a:pPr>
            <a:r>
              <a:rPr lang="en" sz="1400" b="1">
                <a:solidFill>
                  <a:srgbClr val="4C1130"/>
                </a:solidFill>
                <a:latin typeface="Comfortaa"/>
                <a:ea typeface="Comfortaa"/>
                <a:cs typeface="Comfortaa"/>
                <a:sym typeface="Comfortaa"/>
              </a:rPr>
              <a:t>Experiences from the war shape her personal story: She began to have hallucinations, seeing a world covered in nets and dots, experiences in which she felt herself liquidating. </a:t>
            </a:r>
            <a:endParaRPr sz="1400" b="1">
              <a:solidFill>
                <a:srgbClr val="4C1130"/>
              </a:solidFill>
              <a:latin typeface="Comfortaa"/>
              <a:ea typeface="Comfortaa"/>
              <a:cs typeface="Comfortaa"/>
              <a:sym typeface="Comfortaa"/>
            </a:endParaRPr>
          </a:p>
          <a:p>
            <a:pPr marL="457200" lvl="0" indent="0" algn="l" rtl="0">
              <a:spcBef>
                <a:spcPts val="0"/>
              </a:spcBef>
              <a:spcAft>
                <a:spcPts val="0"/>
              </a:spcAft>
              <a:buNone/>
            </a:pPr>
            <a:endParaRPr sz="1400" b="1">
              <a:solidFill>
                <a:srgbClr val="4C1130"/>
              </a:solidFill>
              <a:latin typeface="Comfortaa"/>
              <a:ea typeface="Comfortaa"/>
              <a:cs typeface="Comfortaa"/>
              <a:sym typeface="Comfortaa"/>
            </a:endParaRPr>
          </a:p>
          <a:p>
            <a:pPr marL="457200" lvl="0" indent="-317500" algn="l" rtl="0">
              <a:spcBef>
                <a:spcPts val="0"/>
              </a:spcBef>
              <a:spcAft>
                <a:spcPts val="0"/>
              </a:spcAft>
              <a:buClr>
                <a:srgbClr val="4C1130"/>
              </a:buClr>
              <a:buSzPts val="1400"/>
              <a:buFont typeface="Comfortaa"/>
              <a:buChar char="●"/>
            </a:pPr>
            <a:r>
              <a:rPr lang="en" sz="1400" b="1">
                <a:solidFill>
                  <a:srgbClr val="4C1130"/>
                </a:solidFill>
                <a:latin typeface="Comfortaa"/>
                <a:ea typeface="Comfortaa"/>
                <a:cs typeface="Comfortaa"/>
                <a:sym typeface="Comfortaa"/>
              </a:rPr>
              <a:t>The psychological problems that had perturbed her earlier in life returned, and in spring of 1977 she voluntarily admitted herself to a private hospital. </a:t>
            </a:r>
            <a:endParaRPr sz="1400" b="1">
              <a:solidFill>
                <a:srgbClr val="4C1130"/>
              </a:solidFill>
              <a:latin typeface="Comfortaa"/>
              <a:ea typeface="Comfortaa"/>
              <a:cs typeface="Comfortaa"/>
              <a:sym typeface="Comfortaa"/>
            </a:endParaRPr>
          </a:p>
          <a:p>
            <a:pPr marL="914400" lvl="0" indent="0" algn="l" rtl="0">
              <a:spcBef>
                <a:spcPts val="0"/>
              </a:spcBef>
              <a:spcAft>
                <a:spcPts val="0"/>
              </a:spcAft>
              <a:buNone/>
            </a:pPr>
            <a:endParaRPr sz="1400" b="1">
              <a:solidFill>
                <a:srgbClr val="4C1130"/>
              </a:solidFill>
              <a:latin typeface="Comfortaa"/>
              <a:ea typeface="Comfortaa"/>
              <a:cs typeface="Comfortaa"/>
              <a:sym typeface="Comfortaa"/>
            </a:endParaRPr>
          </a:p>
          <a:p>
            <a:pPr marL="457200" lvl="0" indent="-317500" algn="l" rtl="0">
              <a:spcBef>
                <a:spcPts val="0"/>
              </a:spcBef>
              <a:spcAft>
                <a:spcPts val="0"/>
              </a:spcAft>
              <a:buClr>
                <a:srgbClr val="4C1130"/>
              </a:buClr>
              <a:buSzPts val="1400"/>
              <a:buFont typeface="Comfortaa"/>
              <a:buChar char="●"/>
            </a:pPr>
            <a:r>
              <a:rPr lang="en" sz="1400" b="1">
                <a:solidFill>
                  <a:srgbClr val="4C1130"/>
                </a:solidFill>
                <a:latin typeface="Comfortaa"/>
                <a:ea typeface="Comfortaa"/>
                <a:cs typeface="Comfortaa"/>
                <a:sym typeface="Comfortaa"/>
              </a:rPr>
              <a:t>Infinity Net means “Panic attack” and is inspired by her “</a:t>
            </a:r>
            <a:r>
              <a:rPr lang="en" sz="1400" b="1">
                <a:solidFill>
                  <a:schemeClr val="dk1"/>
                </a:solidFill>
                <a:latin typeface="Comfortaa"/>
                <a:ea typeface="Comfortaa"/>
                <a:cs typeface="Comfortaa"/>
                <a:sym typeface="Comfortaa"/>
              </a:rPr>
              <a:t>fuanshinkei” anxiety neurosis.</a:t>
            </a:r>
            <a:endParaRPr sz="1400" b="1">
              <a:solidFill>
                <a:schemeClr val="dk1"/>
              </a:solidFill>
              <a:latin typeface="Comfortaa"/>
              <a:ea typeface="Comfortaa"/>
              <a:cs typeface="Comfortaa"/>
              <a:sym typeface="Comfortaa"/>
            </a:endParaRPr>
          </a:p>
          <a:p>
            <a:pPr marL="457200" lvl="0" indent="0" algn="l" rtl="0">
              <a:spcBef>
                <a:spcPts val="0"/>
              </a:spcBef>
              <a:spcAft>
                <a:spcPts val="0"/>
              </a:spcAft>
              <a:buNone/>
            </a:pPr>
            <a:endParaRPr sz="1400" b="1">
              <a:solidFill>
                <a:srgbClr val="4C1130"/>
              </a:solidFill>
              <a:latin typeface="Comfortaa"/>
              <a:ea typeface="Comfortaa"/>
              <a:cs typeface="Comfortaa"/>
              <a:sym typeface="Comfortaa"/>
            </a:endParaRPr>
          </a:p>
        </p:txBody>
      </p:sp>
      <p:sp>
        <p:nvSpPr>
          <p:cNvPr id="149" name="Google Shape;149;p22"/>
          <p:cNvSpPr/>
          <p:nvPr/>
        </p:nvSpPr>
        <p:spPr>
          <a:xfrm>
            <a:off x="7921100" y="3818150"/>
            <a:ext cx="1596900" cy="1531500"/>
          </a:xfrm>
          <a:prstGeom prst="flowChartConnector">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2385875" y="3839600"/>
            <a:ext cx="576900" cy="576900"/>
          </a:xfrm>
          <a:prstGeom prst="flowChartConnector">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7845650" y="1786625"/>
            <a:ext cx="344100" cy="344100"/>
          </a:xfrm>
          <a:prstGeom prst="flowChartConnector">
            <a:avLst/>
          </a:prstGeom>
          <a:solidFill>
            <a:srgbClr val="9900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55"/>
        <p:cNvGrpSpPr/>
        <p:nvPr/>
      </p:nvGrpSpPr>
      <p:grpSpPr>
        <a:xfrm>
          <a:off x="0" y="0"/>
          <a:ext cx="0" cy="0"/>
          <a:chOff x="0" y="0"/>
          <a:chExt cx="0" cy="0"/>
        </a:xfrm>
      </p:grpSpPr>
      <p:sp>
        <p:nvSpPr>
          <p:cNvPr id="156" name="Google Shape;156;p23"/>
          <p:cNvSpPr/>
          <p:nvPr/>
        </p:nvSpPr>
        <p:spPr>
          <a:xfrm>
            <a:off x="1255450" y="3254400"/>
            <a:ext cx="1797600" cy="1653600"/>
          </a:xfrm>
          <a:prstGeom prst="flowChartConnector">
            <a:avLst/>
          </a:prstGeom>
          <a:solidFill>
            <a:srgbClr val="9900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ctrTitle"/>
          </p:nvPr>
        </p:nvSpPr>
        <p:spPr>
          <a:xfrm>
            <a:off x="2152329" y="283050"/>
            <a:ext cx="4404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FF"/>
                </a:solidFill>
                <a:latin typeface="Lobster"/>
                <a:ea typeface="Lobster"/>
                <a:cs typeface="Lobster"/>
                <a:sym typeface="Lobster"/>
              </a:rPr>
              <a:t>Famous works</a:t>
            </a:r>
            <a:r>
              <a:rPr lang="en"/>
              <a:t> </a:t>
            </a:r>
            <a:endParaRPr/>
          </a:p>
        </p:txBody>
      </p:sp>
      <p:pic>
        <p:nvPicPr>
          <p:cNvPr id="158" name="Google Shape;158;p23" descr="Japanese artist Yayoi Kusama is known for her repetitive polka dots and peep-show-like chamber rooms that create the illusion of infinite space. Six of her Infinity Mirror Rooms, part of a retrospective of her 65-year career, are on exhibit at the Hirshhorn Museum in Washington, D.C., Feb. 23–May 14, 2017. &#10;&#10;• Read or listen to: &quot;'Priestess Of Polka Dots' Yayoi Kusama Gives Gallerygoers A Taste Of Infinity&quot; at http://n.pr/2mfsoBD&#10;&#10;------------------------------------------------------&#10;&#10;Subscribe to NPR on YouTube: https://www.youtube.com/npr&#10;&#10;Follow NPR elsewhere, too:&#10;• Twitter: https://twitter.com/npr&#10;• Facebook: https://www.facebook.com/NPR&#10;• Instagram: https://www.instagram.com/npr/&#10;• Tumblr: http://npr.tumblr.com/&#10;• Snapchat: https://www.snapchat.com/add/npr&#10;&#10;ABOUT NPR&#10;NPR connects to audiences on the air, on demand, online, and in person. More than 26 million radio listeners tune in to NPR stations each week and more than 36 million unique visitors access NPR.org each month making NPR one of the most trusted sources of news and insights on life and the arts. NPR is also the leading publisher of podcasts, with 36 original shows and an average of 4 million listeners per week. NPR shares compelling stories, audio and photos with millions of social media users on Facebook, Twitter, Instagram, Pinterest, YouTube and Snapchat; NPR News and NPR One apps, online streaming, podcasts, iTunes radio and connected car dashboards help meet audiences where they are. NPR's live events bring to the stage two-way conversations between NPR hosts and the audience in collaboration with the public radio Member Station community. This robust access to public service journalism makes NPR an indispensable resource in the media landscape." title="Yayoi Kusama: Infinity Mirrors | Arts | NPR">
            <a:hlinkClick r:id="rId3"/>
          </p:cNvPr>
          <p:cNvPicPr preferRelativeResize="0"/>
          <p:nvPr/>
        </p:nvPicPr>
        <p:blipFill>
          <a:blip r:embed="rId4">
            <a:alphaModFix/>
          </a:blip>
          <a:stretch>
            <a:fillRect/>
          </a:stretch>
        </p:blipFill>
        <p:spPr>
          <a:xfrm>
            <a:off x="2064050" y="1154100"/>
            <a:ext cx="4738475" cy="3553850"/>
          </a:xfrm>
          <a:prstGeom prst="rect">
            <a:avLst/>
          </a:prstGeom>
          <a:noFill/>
          <a:ln>
            <a:noFill/>
          </a:ln>
        </p:spPr>
      </p:pic>
      <p:sp>
        <p:nvSpPr>
          <p:cNvPr id="159" name="Google Shape;159;p23"/>
          <p:cNvSpPr/>
          <p:nvPr/>
        </p:nvSpPr>
        <p:spPr>
          <a:xfrm>
            <a:off x="454975" y="488275"/>
            <a:ext cx="965400" cy="987600"/>
          </a:xfrm>
          <a:prstGeom prst="flowChartConnector">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8522575" y="4472125"/>
            <a:ext cx="710100" cy="743400"/>
          </a:xfrm>
          <a:prstGeom prst="flowChartConnector">
            <a:avLst/>
          </a:prstGeom>
          <a:solidFill>
            <a:srgbClr val="CC4125"/>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7213100" y="732400"/>
            <a:ext cx="599400" cy="599400"/>
          </a:xfrm>
          <a:prstGeom prst="flowChartConnector">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556375" y="347300"/>
            <a:ext cx="6478500" cy="75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980000"/>
                </a:solidFill>
                <a:latin typeface="Lobster"/>
                <a:ea typeface="Lobster"/>
                <a:cs typeface="Lobster"/>
                <a:sym typeface="Lobster"/>
              </a:rPr>
              <a:t>Frida Kahlo </a:t>
            </a:r>
            <a:endParaRPr sz="3600">
              <a:solidFill>
                <a:srgbClr val="980000"/>
              </a:solidFill>
              <a:latin typeface="Lobster"/>
              <a:ea typeface="Lobster"/>
              <a:cs typeface="Lobster"/>
              <a:sym typeface="Lobster"/>
            </a:endParaRPr>
          </a:p>
        </p:txBody>
      </p:sp>
      <p:sp>
        <p:nvSpPr>
          <p:cNvPr id="63" name="Google Shape;63;p14"/>
          <p:cNvSpPr txBox="1"/>
          <p:nvPr/>
        </p:nvSpPr>
        <p:spPr>
          <a:xfrm>
            <a:off x="3900825" y="1330875"/>
            <a:ext cx="4822500" cy="17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274E13"/>
                </a:solidFill>
                <a:latin typeface="Comfortaa"/>
                <a:ea typeface="Comfortaa"/>
                <a:cs typeface="Comfortaa"/>
                <a:sym typeface="Comfortaa"/>
              </a:rPr>
              <a:t>Born as Magdalena Carmen Frida Kahlo  on July 6, 1907 in Coyoacan, Mexico City, Mexico.</a:t>
            </a:r>
            <a:endParaRPr sz="1800" b="1">
              <a:solidFill>
                <a:srgbClr val="274E13"/>
              </a:solidFill>
              <a:latin typeface="Comfortaa"/>
              <a:ea typeface="Comfortaa"/>
              <a:cs typeface="Comfortaa"/>
              <a:sym typeface="Comfortaa"/>
            </a:endParaRPr>
          </a:p>
          <a:p>
            <a:pPr marL="0" lvl="0" indent="0" algn="l" rtl="0">
              <a:spcBef>
                <a:spcPts val="0"/>
              </a:spcBef>
              <a:spcAft>
                <a:spcPts val="0"/>
              </a:spcAft>
              <a:buNone/>
            </a:pPr>
            <a:endParaRPr sz="1800" b="1">
              <a:solidFill>
                <a:srgbClr val="274E13"/>
              </a:solidFill>
              <a:latin typeface="Comfortaa"/>
              <a:ea typeface="Comfortaa"/>
              <a:cs typeface="Comfortaa"/>
              <a:sym typeface="Comfortaa"/>
            </a:endParaRPr>
          </a:p>
          <a:p>
            <a:pPr marL="0" lvl="0" indent="0" algn="l" rtl="0">
              <a:spcBef>
                <a:spcPts val="0"/>
              </a:spcBef>
              <a:spcAft>
                <a:spcPts val="0"/>
              </a:spcAft>
              <a:buNone/>
            </a:pPr>
            <a:r>
              <a:rPr lang="en" sz="1800" b="1">
                <a:solidFill>
                  <a:srgbClr val="274E13"/>
                </a:solidFill>
                <a:latin typeface="Comfortaa"/>
                <a:ea typeface="Comfortaa"/>
                <a:cs typeface="Comfortaa"/>
                <a:sym typeface="Comfortaa"/>
              </a:rPr>
              <a:t>Died in July 13, 1954 in Coyoacan, Mexico City, Mexico. </a:t>
            </a:r>
            <a:endParaRPr sz="1800" b="1">
              <a:solidFill>
                <a:srgbClr val="274E13"/>
              </a:solidFill>
              <a:latin typeface="Comfortaa"/>
              <a:ea typeface="Comfortaa"/>
              <a:cs typeface="Comfortaa"/>
              <a:sym typeface="Comfortaa"/>
            </a:endParaRPr>
          </a:p>
          <a:p>
            <a:pPr marL="0" lvl="0" indent="0" algn="l" rtl="0">
              <a:spcBef>
                <a:spcPts val="0"/>
              </a:spcBef>
              <a:spcAft>
                <a:spcPts val="0"/>
              </a:spcAft>
              <a:buNone/>
            </a:pPr>
            <a:endParaRPr sz="1800" b="1">
              <a:solidFill>
                <a:srgbClr val="274E13"/>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800" b="1">
                <a:solidFill>
                  <a:srgbClr val="274E13"/>
                </a:solidFill>
                <a:latin typeface="Comfortaa"/>
                <a:ea typeface="Comfortaa"/>
                <a:cs typeface="Comfortaa"/>
                <a:sym typeface="Comfortaa"/>
              </a:rPr>
              <a:t>She is a  Mexican painter.</a:t>
            </a:r>
            <a:r>
              <a:rPr lang="en" sz="1800">
                <a:solidFill>
                  <a:srgbClr val="274E13"/>
                </a:solidFill>
                <a:latin typeface="Comfortaa"/>
                <a:ea typeface="Comfortaa"/>
                <a:cs typeface="Comfortaa"/>
                <a:sym typeface="Comfortaa"/>
              </a:rPr>
              <a:t> </a:t>
            </a:r>
            <a:endParaRPr sz="1800">
              <a:solidFill>
                <a:srgbClr val="274E13"/>
              </a:solidFill>
              <a:latin typeface="Comfortaa"/>
              <a:ea typeface="Comfortaa"/>
              <a:cs typeface="Comfortaa"/>
              <a:sym typeface="Comfortaa"/>
            </a:endParaRPr>
          </a:p>
        </p:txBody>
      </p:sp>
      <p:pic>
        <p:nvPicPr>
          <p:cNvPr id="64" name="Google Shape;64;p14"/>
          <p:cNvPicPr preferRelativeResize="0"/>
          <p:nvPr/>
        </p:nvPicPr>
        <p:blipFill>
          <a:blip r:embed="rId3">
            <a:alphaModFix/>
          </a:blip>
          <a:stretch>
            <a:fillRect/>
          </a:stretch>
        </p:blipFill>
        <p:spPr>
          <a:xfrm>
            <a:off x="286575" y="1103000"/>
            <a:ext cx="3443200" cy="352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subTitle" idx="1"/>
          </p:nvPr>
        </p:nvSpPr>
        <p:spPr>
          <a:xfrm>
            <a:off x="449100" y="360275"/>
            <a:ext cx="8245800" cy="17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274E13"/>
                </a:solidFill>
                <a:latin typeface="Comfortaa"/>
                <a:ea typeface="Comfortaa"/>
                <a:cs typeface="Comfortaa"/>
                <a:sym typeface="Comfortaa"/>
              </a:rPr>
              <a:t>Frida Kahlo was one of 5 children born and raised in Coyoacan, Mexico in their family's home refer as the </a:t>
            </a:r>
            <a:r>
              <a:rPr lang="en" sz="1800" b="1">
                <a:solidFill>
                  <a:srgbClr val="1155CC"/>
                </a:solidFill>
                <a:latin typeface="Comfortaa"/>
                <a:ea typeface="Comfortaa"/>
                <a:cs typeface="Comfortaa"/>
                <a:sym typeface="Comfortaa"/>
              </a:rPr>
              <a:t>Blue house</a:t>
            </a:r>
            <a:r>
              <a:rPr lang="en" sz="1800" b="1">
                <a:solidFill>
                  <a:srgbClr val="274E13"/>
                </a:solidFill>
                <a:latin typeface="Comfortaa"/>
                <a:ea typeface="Comfortaa"/>
                <a:cs typeface="Comfortaa"/>
                <a:sym typeface="Comfortaa"/>
              </a:rPr>
              <a:t>. Her father, is a German descendant and photographer. He immigrated to Mexico where he met and married her mother Matilde Calderon, a catholic mestiza, a woman of mixed European and Indian ancestry. </a:t>
            </a:r>
            <a:endParaRPr sz="1800" b="1">
              <a:solidFill>
                <a:srgbClr val="274E13"/>
              </a:solidFill>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70" name="Google Shape;70;p15"/>
          <p:cNvPicPr preferRelativeResize="0"/>
          <p:nvPr/>
        </p:nvPicPr>
        <p:blipFill rotWithShape="1">
          <a:blip r:embed="rId3">
            <a:alphaModFix/>
          </a:blip>
          <a:srcRect l="10338" t="-1652" b="-1652"/>
          <a:stretch/>
        </p:blipFill>
        <p:spPr>
          <a:xfrm>
            <a:off x="4687200" y="2032675"/>
            <a:ext cx="3673526" cy="2329026"/>
          </a:xfrm>
          <a:prstGeom prst="rect">
            <a:avLst/>
          </a:prstGeom>
          <a:noFill/>
          <a:ln>
            <a:noFill/>
          </a:ln>
        </p:spPr>
      </p:pic>
      <p:pic>
        <p:nvPicPr>
          <p:cNvPr id="71" name="Google Shape;71;p15"/>
          <p:cNvPicPr preferRelativeResize="0"/>
          <p:nvPr/>
        </p:nvPicPr>
        <p:blipFill>
          <a:blip r:embed="rId4">
            <a:alphaModFix/>
          </a:blip>
          <a:stretch>
            <a:fillRect/>
          </a:stretch>
        </p:blipFill>
        <p:spPr>
          <a:xfrm>
            <a:off x="913450" y="2032675"/>
            <a:ext cx="2210825" cy="2476675"/>
          </a:xfrm>
          <a:prstGeom prst="rect">
            <a:avLst/>
          </a:prstGeom>
          <a:noFill/>
          <a:ln>
            <a:noFill/>
          </a:ln>
        </p:spPr>
      </p:pic>
      <p:sp>
        <p:nvSpPr>
          <p:cNvPr id="72" name="Google Shape;72;p15"/>
          <p:cNvSpPr txBox="1"/>
          <p:nvPr/>
        </p:nvSpPr>
        <p:spPr>
          <a:xfrm>
            <a:off x="913450" y="4506475"/>
            <a:ext cx="2418300" cy="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274E13"/>
                </a:solidFill>
                <a:latin typeface="Comfortaa"/>
                <a:ea typeface="Comfortaa"/>
                <a:cs typeface="Comfortaa"/>
                <a:sym typeface="Comfortaa"/>
              </a:rPr>
              <a:t>Frida on the right side with her sister and friend</a:t>
            </a:r>
            <a:r>
              <a:rPr lang="en" b="1"/>
              <a:t>.</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452850" y="829300"/>
            <a:ext cx="8238300" cy="10458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1800" b="1">
                <a:solidFill>
                  <a:srgbClr val="274E13"/>
                </a:solidFill>
                <a:latin typeface="Comfortaa"/>
                <a:ea typeface="Comfortaa"/>
                <a:cs typeface="Comfortaa"/>
                <a:sym typeface="Comfortaa"/>
              </a:rPr>
              <a:t>Best known for her symbolic subject matter, colorful oil paintings and self-portraits. Her paintings are deeply personal, she explores several themes such as heritage, struggles with childlessness and femininity.</a:t>
            </a:r>
            <a:r>
              <a:rPr lang="en" sz="1800" b="1">
                <a:solidFill>
                  <a:srgbClr val="274E13"/>
                </a:solidFill>
              </a:rPr>
              <a:t> </a:t>
            </a:r>
            <a:r>
              <a:rPr lang="en" sz="1800" b="1">
                <a:solidFill>
                  <a:srgbClr val="0C343D"/>
                </a:solidFill>
              </a:rPr>
              <a:t> </a:t>
            </a:r>
            <a:endParaRPr sz="1800" b="1">
              <a:solidFill>
                <a:srgbClr val="0C343D"/>
              </a:solidFill>
            </a:endParaRPr>
          </a:p>
        </p:txBody>
      </p:sp>
      <p:pic>
        <p:nvPicPr>
          <p:cNvPr id="78" name="Google Shape;78;p16"/>
          <p:cNvPicPr preferRelativeResize="0"/>
          <p:nvPr/>
        </p:nvPicPr>
        <p:blipFill>
          <a:blip r:embed="rId3">
            <a:alphaModFix/>
          </a:blip>
          <a:stretch>
            <a:fillRect/>
          </a:stretch>
        </p:blipFill>
        <p:spPr>
          <a:xfrm>
            <a:off x="1196575" y="1980725"/>
            <a:ext cx="2731849" cy="2393750"/>
          </a:xfrm>
          <a:prstGeom prst="rect">
            <a:avLst/>
          </a:prstGeom>
          <a:noFill/>
          <a:ln>
            <a:noFill/>
          </a:ln>
        </p:spPr>
      </p:pic>
      <p:pic>
        <p:nvPicPr>
          <p:cNvPr id="79" name="Google Shape;79;p16"/>
          <p:cNvPicPr preferRelativeResize="0"/>
          <p:nvPr/>
        </p:nvPicPr>
        <p:blipFill>
          <a:blip r:embed="rId4">
            <a:alphaModFix/>
          </a:blip>
          <a:stretch>
            <a:fillRect/>
          </a:stretch>
        </p:blipFill>
        <p:spPr>
          <a:xfrm>
            <a:off x="5747750" y="1980725"/>
            <a:ext cx="2092800" cy="2393750"/>
          </a:xfrm>
          <a:prstGeom prst="rect">
            <a:avLst/>
          </a:prstGeom>
          <a:noFill/>
          <a:ln>
            <a:noFill/>
          </a:ln>
        </p:spPr>
      </p:pic>
      <p:sp>
        <p:nvSpPr>
          <p:cNvPr id="80" name="Google Shape;80;p16"/>
          <p:cNvSpPr txBox="1"/>
          <p:nvPr/>
        </p:nvSpPr>
        <p:spPr>
          <a:xfrm>
            <a:off x="4975700" y="4385075"/>
            <a:ext cx="3636900" cy="344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Clr>
                <a:schemeClr val="dk1"/>
              </a:buClr>
              <a:buSzPts val="1100"/>
              <a:buFont typeface="Arial"/>
              <a:buNone/>
            </a:pPr>
            <a:r>
              <a:rPr lang="en" b="1">
                <a:solidFill>
                  <a:srgbClr val="274E13"/>
                </a:solidFill>
                <a:latin typeface="Comfortaa"/>
                <a:ea typeface="Comfortaa"/>
                <a:cs typeface="Comfortaa"/>
                <a:sym typeface="Comfortaa"/>
              </a:rPr>
              <a:t>Self Portrait with Loose Hair, 1947</a:t>
            </a:r>
            <a:endParaRPr b="1">
              <a:solidFill>
                <a:srgbClr val="274E13"/>
              </a:solidFill>
              <a:latin typeface="Comfortaa"/>
              <a:ea typeface="Comfortaa"/>
              <a:cs typeface="Comfortaa"/>
              <a:sym typeface="Comfortaa"/>
            </a:endParaRPr>
          </a:p>
          <a:p>
            <a:pPr marL="0" lvl="0" indent="0" algn="l" rtl="0">
              <a:spcBef>
                <a:spcPts val="600"/>
              </a:spcBef>
              <a:spcAft>
                <a:spcPts val="0"/>
              </a:spcAft>
              <a:buNone/>
            </a:pPr>
            <a:endParaRPr/>
          </a:p>
        </p:txBody>
      </p:sp>
      <p:sp>
        <p:nvSpPr>
          <p:cNvPr id="81" name="Google Shape;81;p16"/>
          <p:cNvSpPr txBox="1"/>
          <p:nvPr/>
        </p:nvSpPr>
        <p:spPr>
          <a:xfrm>
            <a:off x="1215925" y="4451525"/>
            <a:ext cx="2712600" cy="34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274E13"/>
                </a:solidFill>
                <a:latin typeface="Comfortaa"/>
                <a:ea typeface="Comfortaa"/>
                <a:cs typeface="Comfortaa"/>
                <a:sym typeface="Comfortaa"/>
              </a:rPr>
              <a:t>My nurse and I,</a:t>
            </a:r>
            <a:r>
              <a:rPr lang="en" b="1">
                <a:solidFill>
                  <a:srgbClr val="274E13"/>
                </a:solidFill>
              </a:rPr>
              <a:t> 1937</a:t>
            </a:r>
            <a:endParaRPr b="1">
              <a:solidFill>
                <a:srgbClr val="274E1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11700" y="744575"/>
            <a:ext cx="8520600" cy="7239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Clr>
                <a:schemeClr val="dk1"/>
              </a:buClr>
              <a:buSzPts val="1100"/>
              <a:buFont typeface="Arial"/>
              <a:buNone/>
            </a:pPr>
            <a:endParaRPr sz="1800">
              <a:solidFill>
                <a:srgbClr val="0C343D"/>
              </a:solidFill>
              <a:latin typeface="Comfortaa"/>
              <a:ea typeface="Comfortaa"/>
              <a:cs typeface="Comfortaa"/>
              <a:sym typeface="Comfortaa"/>
            </a:endParaRPr>
          </a:p>
          <a:p>
            <a:pPr marL="0" lvl="0" indent="0" algn="ctr" rtl="0">
              <a:spcBef>
                <a:spcPts val="0"/>
              </a:spcBef>
              <a:spcAft>
                <a:spcPts val="0"/>
              </a:spcAft>
              <a:buNone/>
            </a:pPr>
            <a:endParaRPr sz="1400"/>
          </a:p>
        </p:txBody>
      </p:sp>
      <p:sp>
        <p:nvSpPr>
          <p:cNvPr id="87" name="Google Shape;87;p17"/>
          <p:cNvSpPr txBox="1"/>
          <p:nvPr/>
        </p:nvSpPr>
        <p:spPr>
          <a:xfrm>
            <a:off x="1468500" y="331550"/>
            <a:ext cx="6207000" cy="9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980000"/>
                </a:solidFill>
                <a:latin typeface="Lobster"/>
                <a:ea typeface="Lobster"/>
                <a:cs typeface="Lobster"/>
                <a:sym typeface="Lobster"/>
              </a:rPr>
              <a:t>Major events in Frida Kahlo's life</a:t>
            </a:r>
            <a:endParaRPr sz="3600">
              <a:solidFill>
                <a:srgbClr val="980000"/>
              </a:solidFill>
              <a:latin typeface="Lobster"/>
              <a:ea typeface="Lobster"/>
              <a:cs typeface="Lobster"/>
              <a:sym typeface="Lobster"/>
            </a:endParaRPr>
          </a:p>
        </p:txBody>
      </p:sp>
      <p:pic>
        <p:nvPicPr>
          <p:cNvPr id="88" name="Google Shape;88;p17"/>
          <p:cNvPicPr preferRelativeResize="0"/>
          <p:nvPr/>
        </p:nvPicPr>
        <p:blipFill>
          <a:blip r:embed="rId3">
            <a:alphaModFix/>
          </a:blip>
          <a:stretch>
            <a:fillRect/>
          </a:stretch>
        </p:blipFill>
        <p:spPr>
          <a:xfrm>
            <a:off x="6416916" y="1115102"/>
            <a:ext cx="2415383" cy="3212401"/>
          </a:xfrm>
          <a:prstGeom prst="rect">
            <a:avLst/>
          </a:prstGeom>
          <a:noFill/>
          <a:ln>
            <a:noFill/>
          </a:ln>
        </p:spPr>
      </p:pic>
      <p:sp>
        <p:nvSpPr>
          <p:cNvPr id="89" name="Google Shape;89;p17"/>
          <p:cNvSpPr txBox="1"/>
          <p:nvPr/>
        </p:nvSpPr>
        <p:spPr>
          <a:xfrm>
            <a:off x="487600" y="1191300"/>
            <a:ext cx="5776800" cy="34512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274E13"/>
              </a:buClr>
              <a:buSzPts val="1200"/>
              <a:buFont typeface="Comfortaa"/>
              <a:buChar char="●"/>
            </a:pPr>
            <a:r>
              <a:rPr lang="en" sz="1200" b="1">
                <a:solidFill>
                  <a:srgbClr val="274E13"/>
                </a:solidFill>
                <a:latin typeface="Comfortaa"/>
                <a:ea typeface="Comfortaa"/>
                <a:cs typeface="Comfortaa"/>
                <a:sym typeface="Comfortaa"/>
              </a:rPr>
              <a:t>At age of 6, Frida was struck with polio affecting the use of her right leg. Her leg grew very thin, and her foot was stunted in growth. </a:t>
            </a:r>
            <a:endParaRPr sz="1200" b="1">
              <a:solidFill>
                <a:srgbClr val="274E13"/>
              </a:solidFill>
              <a:latin typeface="Comfortaa"/>
              <a:ea typeface="Comfortaa"/>
              <a:cs typeface="Comfortaa"/>
              <a:sym typeface="Comfortaa"/>
            </a:endParaRPr>
          </a:p>
          <a:p>
            <a:pPr marL="457200" lvl="0" indent="0" algn="l" rtl="0">
              <a:spcBef>
                <a:spcPts val="0"/>
              </a:spcBef>
              <a:spcAft>
                <a:spcPts val="0"/>
              </a:spcAft>
              <a:buNone/>
            </a:pPr>
            <a:endParaRPr sz="1200" b="1">
              <a:solidFill>
                <a:srgbClr val="274E13"/>
              </a:solidFill>
              <a:latin typeface="Comfortaa"/>
              <a:ea typeface="Comfortaa"/>
              <a:cs typeface="Comfortaa"/>
              <a:sym typeface="Comfortaa"/>
            </a:endParaRPr>
          </a:p>
          <a:p>
            <a:pPr marL="457200" lvl="0" indent="-304800" algn="l" rtl="0">
              <a:spcBef>
                <a:spcPts val="0"/>
              </a:spcBef>
              <a:spcAft>
                <a:spcPts val="0"/>
              </a:spcAft>
              <a:buClr>
                <a:srgbClr val="274E13"/>
              </a:buClr>
              <a:buSzPts val="1200"/>
              <a:buFont typeface="Comfortaa"/>
              <a:buChar char="●"/>
            </a:pPr>
            <a:r>
              <a:rPr lang="en" sz="1200" b="1">
                <a:solidFill>
                  <a:srgbClr val="274E13"/>
                </a:solidFill>
                <a:latin typeface="Comfortaa"/>
                <a:ea typeface="Comfortaa"/>
                <a:cs typeface="Comfortaa"/>
                <a:sym typeface="Comfortaa"/>
              </a:rPr>
              <a:t>August 29, 1929 Frida Kahlo married Diego Rivera in a civil ceremony in the town hall of Coyoacan.</a:t>
            </a:r>
            <a:endParaRPr sz="1200" b="1">
              <a:solidFill>
                <a:srgbClr val="274E13"/>
              </a:solidFill>
              <a:latin typeface="Comfortaa"/>
              <a:ea typeface="Comfortaa"/>
              <a:cs typeface="Comfortaa"/>
              <a:sym typeface="Comfortaa"/>
            </a:endParaRPr>
          </a:p>
          <a:p>
            <a:pPr marL="0" lvl="0" indent="0" algn="l" rtl="0">
              <a:spcBef>
                <a:spcPts val="0"/>
              </a:spcBef>
              <a:spcAft>
                <a:spcPts val="0"/>
              </a:spcAft>
              <a:buNone/>
            </a:pPr>
            <a:endParaRPr sz="1200" b="1">
              <a:solidFill>
                <a:srgbClr val="274E13"/>
              </a:solidFill>
              <a:latin typeface="Comfortaa"/>
              <a:ea typeface="Comfortaa"/>
              <a:cs typeface="Comfortaa"/>
              <a:sym typeface="Comfortaa"/>
            </a:endParaRPr>
          </a:p>
          <a:p>
            <a:pPr marL="457200" lvl="0" indent="-304800" algn="l" rtl="0">
              <a:spcBef>
                <a:spcPts val="0"/>
              </a:spcBef>
              <a:spcAft>
                <a:spcPts val="0"/>
              </a:spcAft>
              <a:buClr>
                <a:srgbClr val="274E13"/>
              </a:buClr>
              <a:buSzPts val="1200"/>
              <a:buFont typeface="Comfortaa"/>
              <a:buChar char="●"/>
            </a:pPr>
            <a:r>
              <a:rPr lang="en" sz="1200" b="1">
                <a:solidFill>
                  <a:srgbClr val="274E13"/>
                </a:solidFill>
                <a:latin typeface="Comfortaa"/>
                <a:ea typeface="Comfortaa"/>
                <a:cs typeface="Comfortaa"/>
                <a:sym typeface="Comfortaa"/>
              </a:rPr>
              <a:t>She was severely injured in a bus accident in september 1925. Her injuries included a broken spinal cord, collarbone, pelvis and more. She remained with pain for the rest of her life.</a:t>
            </a:r>
            <a:endParaRPr sz="1200" b="1">
              <a:solidFill>
                <a:srgbClr val="274E13"/>
              </a:solidFill>
              <a:latin typeface="Comfortaa"/>
              <a:ea typeface="Comfortaa"/>
              <a:cs typeface="Comfortaa"/>
              <a:sym typeface="Comfortaa"/>
            </a:endParaRPr>
          </a:p>
          <a:p>
            <a:pPr marL="457200" lvl="0" indent="0" algn="l" rtl="0">
              <a:spcBef>
                <a:spcPts val="0"/>
              </a:spcBef>
              <a:spcAft>
                <a:spcPts val="0"/>
              </a:spcAft>
              <a:buNone/>
            </a:pPr>
            <a:endParaRPr sz="1200" b="1">
              <a:solidFill>
                <a:srgbClr val="274E13"/>
              </a:solidFill>
              <a:latin typeface="Comfortaa"/>
              <a:ea typeface="Comfortaa"/>
              <a:cs typeface="Comfortaa"/>
              <a:sym typeface="Comfortaa"/>
            </a:endParaRPr>
          </a:p>
          <a:p>
            <a:pPr marL="457200" lvl="0" indent="-304800" algn="l" rtl="0">
              <a:spcBef>
                <a:spcPts val="0"/>
              </a:spcBef>
              <a:spcAft>
                <a:spcPts val="0"/>
              </a:spcAft>
              <a:buClr>
                <a:srgbClr val="274E13"/>
              </a:buClr>
              <a:buSzPts val="1200"/>
              <a:buFont typeface="Comfortaa"/>
              <a:buChar char="●"/>
            </a:pPr>
            <a:r>
              <a:rPr lang="en" sz="1200" b="1">
                <a:solidFill>
                  <a:srgbClr val="274E13"/>
                </a:solidFill>
                <a:latin typeface="Comfortaa"/>
                <a:ea typeface="Comfortaa"/>
                <a:cs typeface="Comfortaa"/>
                <a:sym typeface="Comfortaa"/>
              </a:rPr>
              <a:t>While in full cast and temporary mobilization, she painted to occupy her time. During that time she begin to paint her self-portraits. She explain “I paint myself because I am so often alone and because I am the subject I know best. </a:t>
            </a:r>
            <a:endParaRPr sz="1200" b="1">
              <a:solidFill>
                <a:srgbClr val="274E13"/>
              </a:solidFill>
              <a:latin typeface="Comfortaa"/>
              <a:ea typeface="Comfortaa"/>
              <a:cs typeface="Comfortaa"/>
              <a:sym typeface="Comfortaa"/>
            </a:endParaRPr>
          </a:p>
          <a:p>
            <a:pPr marL="914400" lvl="0" indent="0" algn="l" rtl="0">
              <a:spcBef>
                <a:spcPts val="0"/>
              </a:spcBef>
              <a:spcAft>
                <a:spcPts val="0"/>
              </a:spcAft>
              <a:buNone/>
            </a:pPr>
            <a:endParaRPr sz="1200" b="1">
              <a:solidFill>
                <a:srgbClr val="274E13"/>
              </a:solidFill>
              <a:latin typeface="Comfortaa"/>
              <a:ea typeface="Comfortaa"/>
              <a:cs typeface="Comfortaa"/>
              <a:sym typeface="Comfortaa"/>
            </a:endParaRPr>
          </a:p>
          <a:p>
            <a:pPr marL="457200" lvl="0" indent="-304800" algn="l" rtl="0">
              <a:spcBef>
                <a:spcPts val="0"/>
              </a:spcBef>
              <a:spcAft>
                <a:spcPts val="0"/>
              </a:spcAft>
              <a:buClr>
                <a:srgbClr val="274E13"/>
              </a:buClr>
              <a:buSzPts val="1200"/>
              <a:buFont typeface="Comfortaa"/>
              <a:buChar char="●"/>
            </a:pPr>
            <a:r>
              <a:rPr lang="en" sz="1200" b="1">
                <a:solidFill>
                  <a:srgbClr val="274E13"/>
                </a:solidFill>
                <a:latin typeface="Comfortaa"/>
                <a:ea typeface="Comfortaa"/>
                <a:cs typeface="Comfortaa"/>
                <a:sym typeface="Comfortaa"/>
              </a:rPr>
              <a:t>Diego Rivera and Frida Kahlo divorce on November 6, 1939. </a:t>
            </a:r>
            <a:endParaRPr sz="1200" b="1">
              <a:solidFill>
                <a:srgbClr val="274E13"/>
              </a:solidFill>
              <a:latin typeface="Comfortaa"/>
              <a:ea typeface="Comfortaa"/>
              <a:cs typeface="Comfortaa"/>
              <a:sym typeface="Comfortaa"/>
            </a:endParaRPr>
          </a:p>
        </p:txBody>
      </p:sp>
      <p:sp>
        <p:nvSpPr>
          <p:cNvPr id="90" name="Google Shape;90;p17"/>
          <p:cNvSpPr txBox="1"/>
          <p:nvPr/>
        </p:nvSpPr>
        <p:spPr>
          <a:xfrm>
            <a:off x="6367525" y="4520375"/>
            <a:ext cx="25242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74E13"/>
                </a:solidFill>
                <a:latin typeface="Comfortaa"/>
                <a:ea typeface="Comfortaa"/>
                <a:cs typeface="Comfortaa"/>
                <a:sym typeface="Comfortaa"/>
              </a:rPr>
              <a:t>The Broken column, 1944</a:t>
            </a:r>
            <a:endParaRPr b="1">
              <a:solidFill>
                <a:srgbClr val="274E13"/>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subTitle" idx="1"/>
          </p:nvPr>
        </p:nvSpPr>
        <p:spPr>
          <a:xfrm>
            <a:off x="2548500" y="-371250"/>
            <a:ext cx="4047000" cy="154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36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en" sz="3600">
                <a:solidFill>
                  <a:srgbClr val="980000"/>
                </a:solidFill>
                <a:latin typeface="Lobster"/>
                <a:ea typeface="Lobster"/>
                <a:cs typeface="Lobster"/>
                <a:sym typeface="Lobster"/>
              </a:rPr>
              <a:t>3 most famous works </a:t>
            </a:r>
            <a:r>
              <a:rPr lang="en">
                <a:solidFill>
                  <a:srgbClr val="000000"/>
                </a:solidFill>
              </a:rPr>
              <a:t>  </a:t>
            </a:r>
            <a:endParaRPr>
              <a:solidFill>
                <a:srgbClr val="000000"/>
              </a:solidFill>
            </a:endParaRPr>
          </a:p>
        </p:txBody>
      </p:sp>
      <p:pic>
        <p:nvPicPr>
          <p:cNvPr id="96" name="Google Shape;96;p18"/>
          <p:cNvPicPr preferRelativeResize="0"/>
          <p:nvPr/>
        </p:nvPicPr>
        <p:blipFill>
          <a:blip r:embed="rId3">
            <a:alphaModFix/>
          </a:blip>
          <a:stretch>
            <a:fillRect/>
          </a:stretch>
        </p:blipFill>
        <p:spPr>
          <a:xfrm>
            <a:off x="576700" y="1177650"/>
            <a:ext cx="1943875" cy="2528624"/>
          </a:xfrm>
          <a:prstGeom prst="rect">
            <a:avLst/>
          </a:prstGeom>
          <a:noFill/>
          <a:ln>
            <a:noFill/>
          </a:ln>
        </p:spPr>
      </p:pic>
      <p:pic>
        <p:nvPicPr>
          <p:cNvPr id="97" name="Google Shape;97;p18"/>
          <p:cNvPicPr preferRelativeResize="0"/>
          <p:nvPr/>
        </p:nvPicPr>
        <p:blipFill>
          <a:blip r:embed="rId4">
            <a:alphaModFix/>
          </a:blip>
          <a:stretch>
            <a:fillRect/>
          </a:stretch>
        </p:blipFill>
        <p:spPr>
          <a:xfrm>
            <a:off x="3299763" y="1177662"/>
            <a:ext cx="2544474" cy="2528625"/>
          </a:xfrm>
          <a:prstGeom prst="rect">
            <a:avLst/>
          </a:prstGeom>
          <a:noFill/>
          <a:ln>
            <a:noFill/>
          </a:ln>
        </p:spPr>
      </p:pic>
      <p:pic>
        <p:nvPicPr>
          <p:cNvPr id="98" name="Google Shape;98;p18"/>
          <p:cNvPicPr preferRelativeResize="0"/>
          <p:nvPr/>
        </p:nvPicPr>
        <p:blipFill>
          <a:blip r:embed="rId5">
            <a:alphaModFix/>
          </a:blip>
          <a:stretch>
            <a:fillRect/>
          </a:stretch>
        </p:blipFill>
        <p:spPr>
          <a:xfrm>
            <a:off x="6722975" y="1177650"/>
            <a:ext cx="1846741" cy="2528625"/>
          </a:xfrm>
          <a:prstGeom prst="rect">
            <a:avLst/>
          </a:prstGeom>
          <a:noFill/>
          <a:ln>
            <a:noFill/>
          </a:ln>
        </p:spPr>
      </p:pic>
      <p:sp>
        <p:nvSpPr>
          <p:cNvPr id="99" name="Google Shape;99;p18"/>
          <p:cNvSpPr txBox="1"/>
          <p:nvPr/>
        </p:nvSpPr>
        <p:spPr>
          <a:xfrm>
            <a:off x="412838" y="3900825"/>
            <a:ext cx="2271600" cy="57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274E13"/>
                </a:solidFill>
                <a:latin typeface="Comfortaa"/>
                <a:ea typeface="Comfortaa"/>
                <a:cs typeface="Comfortaa"/>
                <a:sym typeface="Comfortaa"/>
              </a:rPr>
              <a:t>Self-portrait with Thorn Necklace and Hummingbird, 1940</a:t>
            </a:r>
            <a:r>
              <a:rPr lang="en" sz="1200" b="1">
                <a:solidFill>
                  <a:srgbClr val="274E13"/>
                </a:solidFill>
                <a:latin typeface="Comfortaa"/>
                <a:ea typeface="Comfortaa"/>
                <a:cs typeface="Comfortaa"/>
                <a:sym typeface="Comfortaa"/>
              </a:rPr>
              <a:t> </a:t>
            </a:r>
            <a:endParaRPr sz="1200" b="1">
              <a:solidFill>
                <a:srgbClr val="274E13"/>
              </a:solidFill>
              <a:latin typeface="Comfortaa"/>
              <a:ea typeface="Comfortaa"/>
              <a:cs typeface="Comfortaa"/>
              <a:sym typeface="Comfortaa"/>
            </a:endParaRPr>
          </a:p>
        </p:txBody>
      </p:sp>
      <p:sp>
        <p:nvSpPr>
          <p:cNvPr id="100" name="Google Shape;100;p18"/>
          <p:cNvSpPr txBox="1"/>
          <p:nvPr/>
        </p:nvSpPr>
        <p:spPr>
          <a:xfrm>
            <a:off x="3436200" y="3900825"/>
            <a:ext cx="2271600" cy="5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274E13"/>
                </a:solidFill>
                <a:latin typeface="Comfortaa"/>
                <a:ea typeface="Comfortaa"/>
                <a:cs typeface="Comfortaa"/>
                <a:sym typeface="Comfortaa"/>
              </a:rPr>
              <a:t>The two Fridas, 1939</a:t>
            </a:r>
            <a:endParaRPr b="1">
              <a:solidFill>
                <a:srgbClr val="274E13"/>
              </a:solidFill>
              <a:latin typeface="Comfortaa"/>
              <a:ea typeface="Comfortaa"/>
              <a:cs typeface="Comfortaa"/>
              <a:sym typeface="Comfortaa"/>
            </a:endParaRPr>
          </a:p>
        </p:txBody>
      </p:sp>
      <p:sp>
        <p:nvSpPr>
          <p:cNvPr id="101" name="Google Shape;101;p18"/>
          <p:cNvSpPr txBox="1"/>
          <p:nvPr/>
        </p:nvSpPr>
        <p:spPr>
          <a:xfrm>
            <a:off x="6763300" y="3900825"/>
            <a:ext cx="1766100" cy="3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274E13"/>
                </a:solidFill>
                <a:latin typeface="Comfortaa"/>
                <a:ea typeface="Comfortaa"/>
                <a:cs typeface="Comfortaa"/>
                <a:sym typeface="Comfortaa"/>
              </a:rPr>
              <a:t>Self-portrait with cropped hair,1940</a:t>
            </a:r>
            <a:r>
              <a:rPr lang="en" b="1"/>
              <a:t>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5"/>
        <p:cNvGrpSpPr/>
        <p:nvPr/>
      </p:nvGrpSpPr>
      <p:grpSpPr>
        <a:xfrm>
          <a:off x="0" y="0"/>
          <a:ext cx="0" cy="0"/>
          <a:chOff x="0" y="0"/>
          <a:chExt cx="0" cy="0"/>
        </a:xfrm>
      </p:grpSpPr>
      <p:sp>
        <p:nvSpPr>
          <p:cNvPr id="106" name="Google Shape;106;p19"/>
          <p:cNvSpPr/>
          <p:nvPr/>
        </p:nvSpPr>
        <p:spPr>
          <a:xfrm>
            <a:off x="431450" y="4245050"/>
            <a:ext cx="528900" cy="542700"/>
          </a:xfrm>
          <a:prstGeom prst="flowChartConnector">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p:nvPr/>
        </p:nvSpPr>
        <p:spPr>
          <a:xfrm>
            <a:off x="2268600" y="2407775"/>
            <a:ext cx="375900" cy="375900"/>
          </a:xfrm>
          <a:prstGeom prst="flowChartConnector">
            <a:avLst/>
          </a:prstGeom>
          <a:solidFill>
            <a:srgbClr val="E06666"/>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a:off x="1029925" y="194850"/>
            <a:ext cx="918600" cy="946500"/>
          </a:xfrm>
          <a:prstGeom prst="flowChartConnector">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7557375" y="292275"/>
            <a:ext cx="1419600" cy="1447500"/>
          </a:xfrm>
          <a:prstGeom prst="flowChartConnector">
            <a:avLst/>
          </a:prstGeom>
          <a:solidFill>
            <a:srgbClr val="E06666"/>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8058400" y="3966575"/>
            <a:ext cx="918600" cy="946500"/>
          </a:xfrm>
          <a:prstGeom prst="flowChartConnector">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ctrTitle"/>
          </p:nvPr>
        </p:nvSpPr>
        <p:spPr>
          <a:xfrm>
            <a:off x="167000" y="0"/>
            <a:ext cx="5151300" cy="10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latin typeface="Lobster"/>
                <a:ea typeface="Lobster"/>
                <a:cs typeface="Lobster"/>
                <a:sym typeface="Lobster"/>
              </a:rPr>
              <a:t>Yayoi Kusama</a:t>
            </a:r>
            <a:endParaRPr>
              <a:solidFill>
                <a:srgbClr val="0000FF"/>
              </a:solidFill>
              <a:latin typeface="Lobster"/>
              <a:ea typeface="Lobster"/>
              <a:cs typeface="Lobster"/>
              <a:sym typeface="Lobster"/>
            </a:endParaRPr>
          </a:p>
        </p:txBody>
      </p:sp>
      <p:pic>
        <p:nvPicPr>
          <p:cNvPr id="112" name="Google Shape;112;p19"/>
          <p:cNvPicPr preferRelativeResize="0"/>
          <p:nvPr/>
        </p:nvPicPr>
        <p:blipFill>
          <a:blip r:embed="rId3">
            <a:alphaModFix/>
          </a:blip>
          <a:stretch>
            <a:fillRect/>
          </a:stretch>
        </p:blipFill>
        <p:spPr>
          <a:xfrm>
            <a:off x="5734124" y="585150"/>
            <a:ext cx="2700251" cy="4056351"/>
          </a:xfrm>
          <a:prstGeom prst="rect">
            <a:avLst/>
          </a:prstGeom>
          <a:noFill/>
          <a:ln>
            <a:noFill/>
          </a:ln>
        </p:spPr>
      </p:pic>
      <p:sp>
        <p:nvSpPr>
          <p:cNvPr id="113" name="Google Shape;113;p19"/>
          <p:cNvSpPr txBox="1"/>
          <p:nvPr/>
        </p:nvSpPr>
        <p:spPr>
          <a:xfrm>
            <a:off x="278350" y="1933438"/>
            <a:ext cx="5344200" cy="224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C1130"/>
                </a:solidFill>
                <a:latin typeface="Comfortaa"/>
                <a:ea typeface="Comfortaa"/>
                <a:cs typeface="Comfortaa"/>
                <a:sym typeface="Comfortaa"/>
              </a:rPr>
              <a:t>Born in March 22, 1929 in Matsumoto, Japan.</a:t>
            </a:r>
            <a:r>
              <a:rPr lang="en" b="1">
                <a:solidFill>
                  <a:srgbClr val="4C1130"/>
                </a:solidFill>
              </a:rPr>
              <a:t> </a:t>
            </a:r>
            <a:endParaRPr b="1">
              <a:solidFill>
                <a:srgbClr val="4C1130"/>
              </a:solidFill>
            </a:endParaRPr>
          </a:p>
          <a:p>
            <a:pPr marL="0" lvl="0" indent="0" algn="l" rtl="0">
              <a:spcBef>
                <a:spcPts val="0"/>
              </a:spcBef>
              <a:spcAft>
                <a:spcPts val="0"/>
              </a:spcAft>
              <a:buNone/>
            </a:pPr>
            <a:endParaRPr sz="1800" b="1">
              <a:solidFill>
                <a:srgbClr val="4C1130"/>
              </a:solidFill>
            </a:endParaRPr>
          </a:p>
          <a:p>
            <a:pPr marL="0" lvl="0" indent="0" algn="l" rtl="0">
              <a:spcBef>
                <a:spcPts val="0"/>
              </a:spcBef>
              <a:spcAft>
                <a:spcPts val="0"/>
              </a:spcAft>
              <a:buNone/>
            </a:pPr>
            <a:r>
              <a:rPr lang="en" sz="1800" b="1">
                <a:solidFill>
                  <a:srgbClr val="4C1130"/>
                </a:solidFill>
                <a:latin typeface="Comfortaa"/>
                <a:ea typeface="Comfortaa"/>
                <a:cs typeface="Comfortaa"/>
                <a:sym typeface="Comfortaa"/>
              </a:rPr>
              <a:t>Came to the United States in 1950s and lived in New York City.</a:t>
            </a:r>
            <a:endParaRPr sz="1800" b="1">
              <a:solidFill>
                <a:srgbClr val="4C1130"/>
              </a:solidFill>
              <a:latin typeface="Comfortaa"/>
              <a:ea typeface="Comfortaa"/>
              <a:cs typeface="Comfortaa"/>
              <a:sym typeface="Comfortaa"/>
            </a:endParaRPr>
          </a:p>
          <a:p>
            <a:pPr marL="0" lvl="0" indent="0" algn="l" rtl="0">
              <a:spcBef>
                <a:spcPts val="0"/>
              </a:spcBef>
              <a:spcAft>
                <a:spcPts val="0"/>
              </a:spcAft>
              <a:buNone/>
            </a:pPr>
            <a:endParaRPr b="1">
              <a:solidFill>
                <a:srgbClr val="4C1130"/>
              </a:solidFill>
            </a:endParaRPr>
          </a:p>
          <a:p>
            <a:pPr marL="0" lvl="0" indent="0" algn="l" rtl="0">
              <a:spcBef>
                <a:spcPts val="0"/>
              </a:spcBef>
              <a:spcAft>
                <a:spcPts val="0"/>
              </a:spcAft>
              <a:buNone/>
            </a:pPr>
            <a:r>
              <a:rPr lang="en" sz="1800" b="1">
                <a:solidFill>
                  <a:srgbClr val="4C1130"/>
                </a:solidFill>
                <a:latin typeface="Comfortaa"/>
                <a:ea typeface="Comfortaa"/>
                <a:cs typeface="Comfortaa"/>
                <a:sym typeface="Comfortaa"/>
              </a:rPr>
              <a:t>She is a Japanese abstract painter, sculpture, Performance art, and installations. </a:t>
            </a:r>
            <a:r>
              <a:rPr lang="en">
                <a:solidFill>
                  <a:schemeClr val="dk1"/>
                </a:solidFill>
              </a:rPr>
              <a:t> </a:t>
            </a:r>
            <a:endParaRPr>
              <a:solidFill>
                <a:schemeClr val="dk1"/>
              </a:solidFill>
            </a:endParaRPr>
          </a:p>
        </p:txBody>
      </p:sp>
      <p:sp>
        <p:nvSpPr>
          <p:cNvPr id="114" name="Google Shape;114;p19"/>
          <p:cNvSpPr txBox="1"/>
          <p:nvPr/>
        </p:nvSpPr>
        <p:spPr>
          <a:xfrm>
            <a:off x="877700" y="1322225"/>
            <a:ext cx="37299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FF"/>
                </a:solidFill>
                <a:latin typeface="Lobster"/>
                <a:ea typeface="Lobster"/>
                <a:cs typeface="Lobster"/>
                <a:sym typeface="Lobster"/>
              </a:rPr>
              <a:t>“</a:t>
            </a:r>
            <a:r>
              <a:rPr lang="en" sz="2400">
                <a:solidFill>
                  <a:srgbClr val="CC0000"/>
                </a:solidFill>
                <a:latin typeface="Lobster"/>
                <a:ea typeface="Lobster"/>
                <a:cs typeface="Lobster"/>
                <a:sym typeface="Lobster"/>
              </a:rPr>
              <a:t>The princess of Polka Dots</a:t>
            </a:r>
            <a:r>
              <a:rPr lang="en" sz="2400">
                <a:solidFill>
                  <a:srgbClr val="0000FF"/>
                </a:solidFill>
                <a:latin typeface="Lobster"/>
                <a:ea typeface="Lobster"/>
                <a:cs typeface="Lobster"/>
                <a:sym typeface="Lobster"/>
              </a:rPr>
              <a:t>”</a:t>
            </a:r>
            <a:endParaRPr sz="2400">
              <a:solidFill>
                <a:srgbClr val="0000FF"/>
              </a:solidFill>
              <a:latin typeface="Lobster"/>
              <a:ea typeface="Lobster"/>
              <a:cs typeface="Lobster"/>
              <a:sym typeface="Lobster"/>
            </a:endParaRPr>
          </a:p>
        </p:txBody>
      </p:sp>
      <p:sp>
        <p:nvSpPr>
          <p:cNvPr id="115" name="Google Shape;115;p19"/>
          <p:cNvSpPr/>
          <p:nvPr/>
        </p:nvSpPr>
        <p:spPr>
          <a:xfrm>
            <a:off x="5038250" y="737650"/>
            <a:ext cx="445500" cy="459300"/>
          </a:xfrm>
          <a:prstGeom prst="flowChartConnector">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278350" y="1322225"/>
            <a:ext cx="278700" cy="278100"/>
          </a:xfrm>
          <a:prstGeom prst="flowChartConnector">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3549050" y="4133600"/>
            <a:ext cx="709800" cy="723600"/>
          </a:xfrm>
          <a:prstGeom prst="flowChartConnector">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1"/>
        <p:cNvGrpSpPr/>
        <p:nvPr/>
      </p:nvGrpSpPr>
      <p:grpSpPr>
        <a:xfrm>
          <a:off x="0" y="0"/>
          <a:ext cx="0" cy="0"/>
          <a:chOff x="0" y="0"/>
          <a:chExt cx="0" cy="0"/>
        </a:xfrm>
      </p:grpSpPr>
      <p:sp>
        <p:nvSpPr>
          <p:cNvPr id="122" name="Google Shape;122;p20"/>
          <p:cNvSpPr/>
          <p:nvPr/>
        </p:nvSpPr>
        <p:spPr>
          <a:xfrm>
            <a:off x="4427750" y="1897600"/>
            <a:ext cx="255300" cy="266400"/>
          </a:xfrm>
          <a:prstGeom prst="flowChartConnector">
            <a:avLst/>
          </a:prstGeom>
          <a:solidFill>
            <a:srgbClr val="9900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7955700" y="1772200"/>
            <a:ext cx="876600" cy="873900"/>
          </a:xfrm>
          <a:prstGeom prst="flowChartConnector">
            <a:avLst/>
          </a:prstGeom>
          <a:solidFill>
            <a:srgbClr val="CC4125"/>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477175" y="929250"/>
            <a:ext cx="1720200" cy="1642500"/>
          </a:xfrm>
          <a:prstGeom prst="flowChartConnector">
            <a:avLst/>
          </a:prstGeom>
          <a:solidFill>
            <a:srgbClr val="EA9999"/>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txBox="1">
            <a:spLocks noGrp="1"/>
          </p:cNvSpPr>
          <p:nvPr>
            <p:ph type="ctrTitle"/>
          </p:nvPr>
        </p:nvSpPr>
        <p:spPr>
          <a:xfrm>
            <a:off x="311700" y="1076250"/>
            <a:ext cx="8520600" cy="1495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1800" b="1">
                <a:solidFill>
                  <a:srgbClr val="4C1130"/>
                </a:solidFill>
                <a:latin typeface="Comfortaa"/>
                <a:ea typeface="Comfortaa"/>
                <a:cs typeface="Comfortaa"/>
                <a:sym typeface="Comfortaa"/>
              </a:rPr>
              <a:t>Born into a well-to-do family “The Kusamas” had a successful nursery business on the island of Honshu. The artist’s years of relative comfort were cut by the war in the pacific. She loved drawing and painting and although her parents didn’t want her to pursue a career as an artist, she was determined to be one. Her mother in an attempt to make her stop making art, tores up her drawings, but she made more.  When she didn't had the money to buy art materials, she used mud and old sacks to make art.</a:t>
            </a:r>
            <a:endParaRPr sz="1800" b="1">
              <a:solidFill>
                <a:srgbClr val="4C1130"/>
              </a:solidFill>
              <a:latin typeface="Comfortaa"/>
              <a:ea typeface="Comfortaa"/>
              <a:cs typeface="Comfortaa"/>
              <a:sym typeface="Comfortaa"/>
            </a:endParaRPr>
          </a:p>
        </p:txBody>
      </p:sp>
      <p:pic>
        <p:nvPicPr>
          <p:cNvPr id="126" name="Google Shape;126;p20"/>
          <p:cNvPicPr preferRelativeResize="0"/>
          <p:nvPr/>
        </p:nvPicPr>
        <p:blipFill>
          <a:blip r:embed="rId3">
            <a:alphaModFix/>
          </a:blip>
          <a:stretch>
            <a:fillRect/>
          </a:stretch>
        </p:blipFill>
        <p:spPr>
          <a:xfrm>
            <a:off x="1907725" y="2571750"/>
            <a:ext cx="1788775" cy="2095200"/>
          </a:xfrm>
          <a:prstGeom prst="rect">
            <a:avLst/>
          </a:prstGeom>
          <a:noFill/>
          <a:ln>
            <a:noFill/>
          </a:ln>
        </p:spPr>
      </p:pic>
      <p:sp>
        <p:nvSpPr>
          <p:cNvPr id="127" name="Google Shape;127;p20"/>
          <p:cNvSpPr/>
          <p:nvPr/>
        </p:nvSpPr>
        <p:spPr>
          <a:xfrm>
            <a:off x="477175" y="4139225"/>
            <a:ext cx="455100" cy="488100"/>
          </a:xfrm>
          <a:prstGeom prst="flowChartConnector">
            <a:avLst/>
          </a:prstGeom>
          <a:solidFill>
            <a:srgbClr val="E06666"/>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p:nvPr/>
        </p:nvSpPr>
        <p:spPr>
          <a:xfrm>
            <a:off x="3997900" y="2995463"/>
            <a:ext cx="35400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C1130"/>
                </a:solidFill>
                <a:latin typeface="Comfortaa"/>
                <a:ea typeface="Comfortaa"/>
                <a:cs typeface="Comfortaa"/>
                <a:sym typeface="Comfortaa"/>
              </a:rPr>
              <a:t>Portrait of her mother, 1939. Ten year old Kusama.</a:t>
            </a:r>
            <a:endParaRPr b="1">
              <a:solidFill>
                <a:srgbClr val="4C1130"/>
              </a:solidFill>
              <a:latin typeface="Comfortaa"/>
              <a:ea typeface="Comfortaa"/>
              <a:cs typeface="Comfortaa"/>
              <a:sym typeface="Comfortaa"/>
            </a:endParaRPr>
          </a:p>
        </p:txBody>
      </p:sp>
      <p:sp>
        <p:nvSpPr>
          <p:cNvPr id="129" name="Google Shape;129;p20"/>
          <p:cNvSpPr/>
          <p:nvPr/>
        </p:nvSpPr>
        <p:spPr>
          <a:xfrm>
            <a:off x="6391925" y="3695325"/>
            <a:ext cx="699000" cy="687900"/>
          </a:xfrm>
          <a:prstGeom prst="flowChartConnector">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3"/>
        <p:cNvGrpSpPr/>
        <p:nvPr/>
      </p:nvGrpSpPr>
      <p:grpSpPr>
        <a:xfrm>
          <a:off x="0" y="0"/>
          <a:ext cx="0" cy="0"/>
          <a:chOff x="0" y="0"/>
          <a:chExt cx="0" cy="0"/>
        </a:xfrm>
      </p:grpSpPr>
      <p:sp>
        <p:nvSpPr>
          <p:cNvPr id="134" name="Google Shape;134;p21"/>
          <p:cNvSpPr/>
          <p:nvPr/>
        </p:nvSpPr>
        <p:spPr>
          <a:xfrm>
            <a:off x="3662050" y="1020925"/>
            <a:ext cx="1065300" cy="1020900"/>
          </a:xfrm>
          <a:prstGeom prst="flowChartConnector">
            <a:avLst/>
          </a:prstGeom>
          <a:solidFill>
            <a:srgbClr val="CC4125"/>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a:off x="7690275" y="377300"/>
            <a:ext cx="987600" cy="1020900"/>
          </a:xfrm>
          <a:prstGeom prst="flowChartConnector">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p:nvPr/>
        </p:nvSpPr>
        <p:spPr>
          <a:xfrm>
            <a:off x="201225" y="3549600"/>
            <a:ext cx="1520400" cy="1431600"/>
          </a:xfrm>
          <a:prstGeom prst="flowChartConnector">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txBox="1">
            <a:spLocks noGrp="1"/>
          </p:cNvSpPr>
          <p:nvPr>
            <p:ph type="ctrTitle"/>
          </p:nvPr>
        </p:nvSpPr>
        <p:spPr>
          <a:xfrm>
            <a:off x="311700" y="411675"/>
            <a:ext cx="8520600" cy="90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rgbClr val="4C1130"/>
                </a:solidFill>
                <a:latin typeface="Comfortaa"/>
                <a:ea typeface="Comfortaa"/>
                <a:cs typeface="Comfortaa"/>
                <a:sym typeface="Comfortaa"/>
              </a:rPr>
              <a:t>Well known for her Surrealist-inflected paintings, monochromy of the infinity nets, use of dense patterns of polka dots, and her large-scale environments.</a:t>
            </a:r>
            <a:r>
              <a:rPr lang="en" sz="1800" b="1"/>
              <a:t> </a:t>
            </a:r>
            <a:endParaRPr sz="1800" b="1"/>
          </a:p>
        </p:txBody>
      </p:sp>
      <p:pic>
        <p:nvPicPr>
          <p:cNvPr id="138" name="Google Shape;138;p21"/>
          <p:cNvPicPr preferRelativeResize="0"/>
          <p:nvPr/>
        </p:nvPicPr>
        <p:blipFill>
          <a:blip r:embed="rId3">
            <a:alphaModFix/>
          </a:blip>
          <a:stretch>
            <a:fillRect/>
          </a:stretch>
        </p:blipFill>
        <p:spPr>
          <a:xfrm>
            <a:off x="593125" y="1550600"/>
            <a:ext cx="3590026" cy="2394501"/>
          </a:xfrm>
          <a:prstGeom prst="rect">
            <a:avLst/>
          </a:prstGeom>
          <a:noFill/>
          <a:ln>
            <a:noFill/>
          </a:ln>
        </p:spPr>
      </p:pic>
      <p:sp>
        <p:nvSpPr>
          <p:cNvPr id="139" name="Google Shape;139;p21"/>
          <p:cNvSpPr/>
          <p:nvPr/>
        </p:nvSpPr>
        <p:spPr>
          <a:xfrm>
            <a:off x="7901025" y="4161425"/>
            <a:ext cx="566100" cy="576900"/>
          </a:xfrm>
          <a:prstGeom prst="flowChartConnector">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1"/>
          <p:cNvPicPr preferRelativeResize="0"/>
          <p:nvPr/>
        </p:nvPicPr>
        <p:blipFill>
          <a:blip r:embed="rId4">
            <a:alphaModFix/>
          </a:blip>
          <a:stretch>
            <a:fillRect/>
          </a:stretch>
        </p:blipFill>
        <p:spPr>
          <a:xfrm>
            <a:off x="4847550" y="1560950"/>
            <a:ext cx="3590025" cy="2371875"/>
          </a:xfrm>
          <a:prstGeom prst="rect">
            <a:avLst/>
          </a:prstGeom>
          <a:noFill/>
          <a:ln>
            <a:noFill/>
          </a:ln>
        </p:spPr>
      </p:pic>
      <p:sp>
        <p:nvSpPr>
          <p:cNvPr id="141" name="Google Shape;141;p21"/>
          <p:cNvSpPr txBox="1"/>
          <p:nvPr/>
        </p:nvSpPr>
        <p:spPr>
          <a:xfrm>
            <a:off x="2901900" y="4257375"/>
            <a:ext cx="3340200" cy="5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C1130"/>
                </a:solidFill>
                <a:latin typeface="Comfortaa"/>
                <a:ea typeface="Comfortaa"/>
                <a:cs typeface="Comfortaa"/>
                <a:sym typeface="Comfortaa"/>
              </a:rPr>
              <a:t>Life is the heart of a rainbow</a:t>
            </a:r>
            <a:endParaRPr b="1">
              <a:solidFill>
                <a:srgbClr val="4C113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Macintosh PowerPoint</Application>
  <PresentationFormat>On-screen Show (16:9)</PresentationFormat>
  <Paragraphs>51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Lobster</vt:lpstr>
      <vt:lpstr>Arial</vt:lpstr>
      <vt:lpstr>Comfortaa</vt:lpstr>
      <vt:lpstr>Comic Sans MS</vt:lpstr>
      <vt:lpstr>Simple Light</vt:lpstr>
      <vt:lpstr>Female Artist</vt:lpstr>
      <vt:lpstr>PowerPoint Presentation</vt:lpstr>
      <vt:lpstr>PowerPoint Presentation</vt:lpstr>
      <vt:lpstr>Best known for her symbolic subject matter, colorful oil paintings and self-portraits. Her paintings are deeply personal, she explores several themes such as heritage, struggles with childlessness and femininity.  </vt:lpstr>
      <vt:lpstr> </vt:lpstr>
      <vt:lpstr>PowerPoint Presentation</vt:lpstr>
      <vt:lpstr>Yayoi Kusama</vt:lpstr>
      <vt:lpstr>Born into a well-to-do family “The Kusamas” had a successful nursery business on the island of Honshu. The artist’s years of relative comfort were cut by the war in the pacific. She loved drawing and painting and although her parents didn’t want her to pursue a career as an artist, she was determined to be one. Her mother in an attempt to make her stop making art, tores up her drawings, but she made more.  When she didn't had the money to buy art materials, she used mud and old sacks to make art.</vt:lpstr>
      <vt:lpstr>Well known for her Surrealist-inflected paintings, monochromy of the infinity nets, use of dense patterns of polka dots, and her large-scale environments. </vt:lpstr>
      <vt:lpstr>Major events in Yayoi Kusama’s life</vt:lpstr>
      <vt:lpstr>Famous works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Artist</dc:title>
  <cp:lastModifiedBy>ixcoy00@outlook.com</cp:lastModifiedBy>
  <cp:revision>1</cp:revision>
  <dcterms:modified xsi:type="dcterms:W3CDTF">2019-12-03T21:27:27Z</dcterms:modified>
</cp:coreProperties>
</file>